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9" autoAdjust="0"/>
    <p:restoredTop sz="94742" autoAdjust="0"/>
  </p:normalViewPr>
  <p:slideViewPr>
    <p:cSldViewPr snapToGrid="0" showGuides="1">
      <p:cViewPr>
        <p:scale>
          <a:sx n="90" d="100"/>
          <a:sy n="90" d="100"/>
        </p:scale>
        <p:origin x="1360" y="136"/>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a:t>Performance </a:t>
            </a:r>
            <a:r>
              <a:rPr lang="fr-FR" sz="1862" b="0" i="0" u="none" strike="noStrike" baseline="0" dirty="0" err="1"/>
              <a:t>Comparison</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sz="1600" dirty="0"/>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kern="1200" spc="0" baseline="0" noProof="0" dirty="0">
                <a:solidFill>
                  <a:prstClr val="black">
                    <a:lumMod val="65000"/>
                    <a:lumOff val="35000"/>
                  </a:prstClr>
                </a:solidFill>
              </a:rPr>
              <a:t>Performance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w/o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18/04/2025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18/04/2025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F024CAD7-5EC2-45B3-1849-7F46D4758E9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fr-FR" dirty="0"/>
              <a:t>Nettoyage &amp; Analyses préliminaires</a:t>
            </a:r>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3121269"/>
            <a:ext cx="1464821" cy="646331"/>
          </a:xfrm>
          <a:prstGeom prst="rect">
            <a:avLst/>
          </a:prstGeom>
          <a:noFill/>
        </p:spPr>
        <p:txBody>
          <a:bodyPr wrap="square" rtlCol="0">
            <a:spAutoFit/>
          </a:bodyPr>
          <a:lstStyle/>
          <a:p>
            <a:pPr algn="ctr"/>
            <a:r>
              <a:rPr lang="fr-FR" dirty="0">
                <a:latin typeface="Avenir Next Condensed" panose="020B0506020202020204" pitchFamily="34" charset="0"/>
              </a:rPr>
              <a:t>Set of possible values</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en-US" noProof="0" dirty="0">
                <a:latin typeface="Avenir Next Condensed" panose="020B0506020202020204" pitchFamily="34" charset="0"/>
              </a:rPr>
              <a:t>Reduction of possibilities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14" name="Titre 1">
            <a:extLst>
              <a:ext uri="{FF2B5EF4-FFF2-40B4-BE49-F238E27FC236}">
                <a16:creationId xmlns:a16="http://schemas.microsoft.com/office/drawing/2014/main" id="{3AB72F1A-CDBC-35E4-540E-2C36507A68DE}"/>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1754326"/>
          </a:xfrm>
          <a:prstGeom prst="rect">
            <a:avLst/>
          </a:prstGeom>
          <a:noFill/>
        </p:spPr>
        <p:txBody>
          <a:bodyPr wrap="square" rtlCol="0">
            <a:spAutoFit/>
          </a:bodyPr>
          <a:lstStyle/>
          <a:p>
            <a:r>
              <a:rPr lang="en-US" noProof="0" dirty="0">
                <a:latin typeface="Avenir Next Condensed" panose="020B0506020202020204" pitchFamily="34" charset="0"/>
              </a:rPr>
              <a:t>Removal of the original column</a:t>
            </a:r>
          </a:p>
          <a:p>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Addition of new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0 and 1</a:t>
            </a:r>
          </a:p>
          <a:p>
            <a:endParaRPr lang="en-US" noProof="0" dirty="0">
              <a:latin typeface="Avenir Next Condensed" panose="020B0506020202020204" pitchFamily="34" charset="0"/>
            </a:endParaRP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7" name="Titre 1">
            <a:extLst>
              <a:ext uri="{FF2B5EF4-FFF2-40B4-BE49-F238E27FC236}">
                <a16:creationId xmlns:a16="http://schemas.microsoft.com/office/drawing/2014/main" id="{43100B84-3E7B-04DC-19F9-A34F1E8FEDDE}"/>
              </a:ext>
            </a:extLst>
          </p:cNvPr>
          <p:cNvSpPr>
            <a:spLocks noGrp="1"/>
          </p:cNvSpPr>
          <p:nvPr>
            <p:ph type="title"/>
          </p:nvPr>
        </p:nvSpPr>
        <p:spPr>
          <a:xfrm>
            <a:off x="515937" y="499595"/>
            <a:ext cx="10605143" cy="1325563"/>
          </a:xfrm>
        </p:spPr>
        <p:txBody>
          <a:bodyPr rtlCol="0"/>
          <a:lstStyle/>
          <a:p>
            <a:pPr rtl="0"/>
            <a:r>
              <a:rPr lang="en-US" noProof="0" dirty="0"/>
              <a:t>Categorical variable transformation</a:t>
            </a:r>
            <a:br>
              <a:rPr lang="en-US" noProof="0" dirty="0"/>
            </a:br>
            <a:r>
              <a:rPr lang="en-US" sz="2000" noProof="0" dirty="0"/>
              <a:t>ENCODING </a:t>
            </a:r>
            <a:endParaRPr lang="en-US" noProof="0" dirty="0"/>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Métriques de suppression</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a:buNone/>
            </a:pPr>
            <a:r>
              <a:rPr lang="en-US" noProof="0" dirty="0">
                <a:latin typeface="Avenir Next Condensed" panose="020B0506020202020204" pitchFamily="34" charset="0"/>
              </a:rPr>
              <a:t>Initially: 3,376 rows × 46 columns</a:t>
            </a:r>
          </a:p>
          <a:p>
            <a:pPr>
              <a:buNone/>
            </a:pPr>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Residential: 1,668 rows × 46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Outliers + Unnecessary columns:</a:t>
            </a:r>
          </a:p>
          <a:p>
            <a:r>
              <a:rPr lang="en-US" noProof="0" dirty="0">
                <a:solidFill>
                  <a:schemeClr val="accent5">
                    <a:lumMod val="60000"/>
                    <a:lumOff val="40000"/>
                  </a:schemeClr>
                </a:solidFill>
                <a:latin typeface="Avenir Next Condensed" panose="020B0506020202020204" pitchFamily="34" charset="0"/>
              </a:rPr>
              <a:t>1,477 rows × 20 columns</a:t>
            </a:r>
          </a:p>
          <a:p>
            <a:endParaRPr lang="en-US" noProof="0" dirty="0">
              <a:solidFill>
                <a:schemeClr val="accent5">
                  <a:lumMod val="60000"/>
                  <a:lumOff val="40000"/>
                </a:schemeClr>
              </a:solidFill>
              <a:latin typeface="Avenir Next Condensed" panose="020B0506020202020204" pitchFamily="34" charset="0"/>
            </a:endParaRPr>
          </a:p>
          <a:p>
            <a:r>
              <a:rPr lang="en-US" noProof="0" dirty="0">
                <a:solidFill>
                  <a:schemeClr val="accent5">
                    <a:lumMod val="60000"/>
                    <a:lumOff val="40000"/>
                  </a:schemeClr>
                </a:solidFill>
                <a:latin typeface="Avenir Next Condensed" panose="020B0506020202020204" pitchFamily="34" charset="0"/>
              </a:rPr>
              <a:t>56% of rows &amp; 57% of columns removed</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r>
              <a:rPr lang="fr-FR" dirty="0">
                <a:latin typeface="Avenir Next Condensed" panose="020B0506020202020204" pitchFamily="34" charset="0"/>
              </a:rPr>
              <a:t>Value transformation</a:t>
            </a:r>
          </a:p>
          <a:p>
            <a:endParaRPr lang="fr-FR" dirty="0">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1,477 </a:t>
            </a:r>
            <a:r>
              <a:rPr lang="fr-FR" dirty="0" err="1">
                <a:solidFill>
                  <a:schemeClr val="accent5">
                    <a:lumMod val="60000"/>
                    <a:lumOff val="40000"/>
                  </a:schemeClr>
                </a:solidFill>
                <a:latin typeface="Avenir Next Condensed" panose="020B0506020202020204" pitchFamily="34" charset="0"/>
              </a:rPr>
              <a:t>rows</a:t>
            </a:r>
            <a:r>
              <a:rPr lang="fr-FR" dirty="0">
                <a:solidFill>
                  <a:schemeClr val="accent5">
                    <a:lumMod val="60000"/>
                    <a:lumOff val="40000"/>
                  </a:schemeClr>
                </a:solidFill>
                <a:latin typeface="Avenir Next Condensed" panose="020B0506020202020204" pitchFamily="34" charset="0"/>
              </a:rPr>
              <a:t> × 112 </a:t>
            </a:r>
            <a:r>
              <a:rPr lang="fr-FR" dirty="0" err="1">
                <a:solidFill>
                  <a:schemeClr val="accent5">
                    <a:lumMod val="60000"/>
                    <a:lumOff val="40000"/>
                  </a:schemeClr>
                </a:solidFill>
                <a:latin typeface="Avenir Next Condensed" panose="020B0506020202020204" pitchFamily="34" charset="0"/>
              </a:rPr>
              <a:t>columns</a:t>
            </a:r>
            <a:endParaRPr lang="fr-FR" dirty="0">
              <a:solidFill>
                <a:schemeClr val="accent5">
                  <a:lumMod val="60000"/>
                  <a:lumOff val="40000"/>
                </a:schemeClr>
              </a:solidFill>
              <a:latin typeface="Avenir Next Condensed" panose="020B0506020202020204" pitchFamily="34" charset="0"/>
            </a:endParaRP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Removal of unnecessary columns and outliers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ENCODING</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a:xfrm>
            <a:off x="3866235" y="1630018"/>
            <a:ext cx="4424362" cy="4373217"/>
          </a:xfrm>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85DFF5A-6B1F-C99E-79F3-D4A81E0BF13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4. </a:t>
            </a:r>
            <a:r>
              <a:rPr lang="en-US" noProof="0" dirty="0" err="1">
                <a:latin typeface="Avenir Next Condensed" panose="020B0506020202020204" pitchFamily="34" charset="0"/>
              </a:rPr>
              <a:t>ModELING</a:t>
            </a:r>
            <a:endParaRPr lang="en-US" noProof="0"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Implementation of machine learning models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en-US" noProof="0" dirty="0"/>
              <a:t>Models selection</a:t>
            </a:r>
            <a:endParaRPr lang="en-US" kern="1200" noProof="0" dirty="0">
              <a:latin typeface="+mj-lt"/>
              <a:ea typeface="+mj-ea"/>
              <a:cs typeface="+mj-cs"/>
            </a:endParaRP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a:t>Models</a:t>
            </a:r>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en-US" sz="3200" b="1" kern="1200" noProof="0" dirty="0">
                <a:solidFill>
                  <a:schemeClr val="accent5"/>
                </a:solidFill>
                <a:latin typeface="+mn-lt"/>
                <a:ea typeface="+mn-ea"/>
                <a:cs typeface="+mn-cs"/>
              </a:rPr>
              <a:t>Metrics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en-US" noProof="0" dirty="0">
                <a:latin typeface="Avenir Next Condensed" panose="020B0506020202020204" pitchFamily="34" charset="0"/>
              </a:rPr>
              <a:t>Continuous values           Regression</a:t>
            </a:r>
          </a:p>
          <a:p>
            <a:endParaRPr lang="en-US" noProof="0" dirty="0">
              <a:latin typeface="Avenir Next Condensed" panose="020B0506020202020204" pitchFamily="34" charset="0"/>
            </a:endParaRPr>
          </a:p>
          <a:p>
            <a:r>
              <a:rPr lang="en-US" noProof="0" dirty="0">
                <a:latin typeface="Avenir Next Condensed" panose="020B0506020202020204" pitchFamily="34" charset="0"/>
              </a:rPr>
              <a:t>Linear Regression</a:t>
            </a:r>
          </a:p>
          <a:p>
            <a:r>
              <a:rPr lang="en-US" noProof="0" dirty="0">
                <a:latin typeface="Avenir Next Condensed" panose="020B0506020202020204" pitchFamily="34" charset="0"/>
              </a:rPr>
              <a:t>Random Forest</a:t>
            </a:r>
          </a:p>
          <a:p>
            <a:r>
              <a:rPr lang="en-US" noProof="0" dirty="0">
                <a:latin typeface="Avenir Next Condensed" panose="020B0506020202020204" pitchFamily="34" charset="0"/>
              </a:rPr>
              <a:t>Gradient Boosting</a:t>
            </a:r>
          </a:p>
          <a:p>
            <a:r>
              <a:rPr lang="en-US" noProof="0" dirty="0">
                <a:latin typeface="Avenir Next Condensed" panose="020B0506020202020204" pitchFamily="34" charset="0"/>
              </a:rPr>
              <a:t>Support Vector Regression</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R² </a:t>
            </a:r>
            <a:r>
              <a:rPr lang="en-US" sz="1800" noProof="0" dirty="0">
                <a:latin typeface="Avenir Next Condensed" panose="020B0506020202020204" pitchFamily="34" charset="0"/>
              </a:rPr>
              <a:t>(Coefficient of determination)</a:t>
            </a:r>
          </a:p>
          <a:p>
            <a:r>
              <a:rPr lang="en-US" noProof="0" dirty="0">
                <a:latin typeface="Avenir Next Condensed" panose="020B0506020202020204" pitchFamily="34" charset="0"/>
              </a:rPr>
              <a:t>Mean Squared Error</a:t>
            </a:r>
          </a:p>
          <a:p>
            <a:r>
              <a:rPr lang="en-US" noProof="0" dirty="0">
                <a:latin typeface="Avenir Next Condensed" panose="020B0506020202020204" pitchFamily="34" charset="0"/>
              </a:rPr>
              <a:t>Execution Time</a:t>
            </a:r>
          </a:p>
          <a:p>
            <a:r>
              <a:rPr lang="en-US" noProof="0" dirty="0">
                <a:latin typeface="Avenir Next Condensed" panose="020B0506020202020204" pitchFamily="34" charset="0"/>
              </a:rPr>
              <a:t>Number of variables used</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25559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Process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en-US" noProof="0" dirty="0"/>
              <a:t> All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relevant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model hyperparameters (number of trees, tree depth, etc.)</a:t>
            </a:r>
          </a:p>
          <a:p>
            <a:pPr>
              <a:buFont typeface="Wingdings" panose="05000000000000000000" pitchFamily="2" charset="2"/>
              <a:buChar char="Ø"/>
            </a:pPr>
            <a:endParaRPr lang="en-US" noProof="0" dirty="0"/>
          </a:p>
          <a:p>
            <a:pPr>
              <a:buFont typeface="Wingdings" panose="05000000000000000000" pitchFamily="2" charset="2"/>
              <a:buChar char="Ø"/>
            </a:pPr>
            <a:r>
              <a:rPr lang="en-US" dirty="0"/>
              <a:t>R</a:t>
            </a:r>
            <a:r>
              <a:rPr lang="en-US" noProof="0" dirty="0" err="1"/>
              <a:t>esults</a:t>
            </a:r>
            <a:r>
              <a:rPr lang="en-US" noProof="0" dirty="0"/>
              <a:t> analysis and model execution time</a:t>
            </a:r>
          </a:p>
          <a:p>
            <a:pPr marL="0" indent="0">
              <a:buNone/>
            </a:pPr>
            <a:endParaRPr lang="en-US" noProof="0" dirty="0"/>
          </a:p>
        </p:txBody>
      </p:sp>
      <p:sp>
        <p:nvSpPr>
          <p:cNvPr id="2" name="Rectangle 1">
            <a:extLst>
              <a:ext uri="{FF2B5EF4-FFF2-40B4-BE49-F238E27FC236}">
                <a16:creationId xmlns:a16="http://schemas.microsoft.com/office/drawing/2014/main" id="{A6B9F7BE-22CD-1D70-FAC9-3A4975C19F5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latin typeface="Avenir Next Condensed" panose="020B0506020202020204" pitchFamily="34" charset="0"/>
              </a:rPr>
              <a:t>Sommaire</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en-US" noProof="0" dirty="0"/>
              <a:t>Random Forest</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2980624" cy="646331"/>
          </a:xfrm>
          <a:prstGeom prst="rect">
            <a:avLst/>
          </a:prstGeom>
          <a:noFill/>
        </p:spPr>
        <p:txBody>
          <a:bodyPr wrap="none" rtlCol="0">
            <a:spAutoFit/>
          </a:bodyPr>
          <a:lstStyle/>
          <a:p>
            <a:endParaRPr lang="en-US" noProof="0" dirty="0"/>
          </a:p>
          <a:p>
            <a:pPr marL="285750" indent="-285750">
              <a:buFont typeface="Arial" panose="020B0604020202020204" pitchFamily="34" charset="0"/>
              <a:buChar char="•"/>
            </a:pPr>
            <a:r>
              <a:rPr lang="en-US" noProof="0" dirty="0"/>
              <a:t>Relevant variable selection</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2" name="Rectangle 1">
            <a:extLst>
              <a:ext uri="{FF2B5EF4-FFF2-40B4-BE49-F238E27FC236}">
                <a16:creationId xmlns:a16="http://schemas.microsoft.com/office/drawing/2014/main" id="{A7F83C0B-9C2F-D6B1-551B-EA8B0B87DDB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en-US" dirty="0"/>
              <a:t>Random Forest </a:t>
            </a:r>
            <a:br>
              <a:rPr lang="en-US" dirty="0"/>
            </a:br>
            <a:r>
              <a:rPr lang="en-US" noProof="0" dirty="0"/>
              <a:t>Selection of model hyperparameters</a:t>
            </a:r>
            <a:endParaRPr lang="en-US"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416320"/>
          </a:xfrm>
          <a:prstGeom prst="rect">
            <a:avLst/>
          </a:prstGeom>
          <a:noFill/>
        </p:spPr>
        <p:txBody>
          <a:bodyPr wrap="square" rtlCol="0">
            <a:spAutoFit/>
          </a:bodyPr>
          <a:lstStyle/>
          <a:p>
            <a:pPr marL="285750" indent="-285750">
              <a:buFont typeface="Wingdings" panose="05000000000000000000" pitchFamily="2" charset="2"/>
              <a:buChar char="Ø"/>
            </a:pPr>
            <a:r>
              <a:rPr lang="en-US" noProof="0" dirty="0"/>
              <a:t>Number of trees</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Maximum tree depth</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split an internal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be at a leaf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Threshold: Selection of variables with an importance score above a certain value</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
        <p:nvSpPr>
          <p:cNvPr id="2" name="Rectangle 1">
            <a:extLst>
              <a:ext uri="{FF2B5EF4-FFF2-40B4-BE49-F238E27FC236}">
                <a16:creationId xmlns:a16="http://schemas.microsoft.com/office/drawing/2014/main" id="{7B8D689E-1546-FEAA-B325-F85915C48D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5. Results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Models comparison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257129908"/>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70668927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23758749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00385837"/>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2" name="Rectangle 1">
            <a:extLst>
              <a:ext uri="{FF2B5EF4-FFF2-40B4-BE49-F238E27FC236}">
                <a16:creationId xmlns:a16="http://schemas.microsoft.com/office/drawing/2014/main" id="{10648F0C-AFAD-FE74-CECB-E8FBF704B979}"/>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err="1"/>
              <a:t>Random</a:t>
            </a:r>
            <a:r>
              <a:rPr lang="fr-FR" dirty="0"/>
              <a:t> </a:t>
            </a:r>
            <a:r>
              <a:rPr lang="fr-FR" dirty="0" err="1"/>
              <a:t>forest</a:t>
            </a:r>
            <a:r>
              <a:rPr lang="fr-FR" dirty="0"/>
              <a:t>– </a:t>
            </a:r>
            <a:r>
              <a:rPr lang="fr-FR" dirty="0" err="1"/>
              <a:t>hyperparameters</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362320" cy="3970318"/>
          </a:xfrm>
          <a:prstGeom prst="rect">
            <a:avLst/>
          </a:prstGeom>
          <a:noFill/>
        </p:spPr>
        <p:txBody>
          <a:bodyPr wrap="square" rtlCol="0">
            <a:spAutoFit/>
          </a:bodyPr>
          <a:lstStyle/>
          <a:p>
            <a:endParaRPr lang="fr-FR" dirty="0"/>
          </a:p>
          <a:p>
            <a:pPr marL="285750" indent="-285750">
              <a:buFont typeface="Wingdings" panose="05000000000000000000" pitchFamily="2" charset="2"/>
              <a:buChar char="Ø"/>
            </a:pPr>
            <a:r>
              <a:rPr lang="fr-FR" dirty="0" err="1"/>
              <a:t>Number</a:t>
            </a:r>
            <a:r>
              <a:rPr lang="fr-FR" dirty="0"/>
              <a:t> of </a:t>
            </a:r>
            <a:r>
              <a:rPr lang="fr-FR" dirty="0" err="1"/>
              <a:t>trees</a:t>
            </a:r>
            <a:r>
              <a:rPr lang="fr-FR" dirty="0"/>
              <a:t> </a:t>
            </a:r>
            <a:r>
              <a:rPr lang="fr-FR" dirty="0">
                <a:solidFill>
                  <a:srgbClr val="175991"/>
                </a:solidFill>
              </a:rPr>
              <a:t>–</a:t>
            </a:r>
            <a:r>
              <a:rPr lang="fr-FR" dirty="0"/>
              <a:t> </a:t>
            </a:r>
            <a:r>
              <a:rPr lang="fr-FR" dirty="0">
                <a:solidFill>
                  <a:srgbClr val="175991"/>
                </a:solidFill>
              </a:rPr>
              <a:t>500</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Maximum </a:t>
            </a:r>
            <a:r>
              <a:rPr lang="fr-FR" dirty="0" err="1"/>
              <a:t>tree</a:t>
            </a:r>
            <a:r>
              <a:rPr lang="fr-FR" dirty="0"/>
              <a:t> </a:t>
            </a:r>
            <a:r>
              <a:rPr lang="fr-FR" dirty="0" err="1"/>
              <a:t>depth</a:t>
            </a:r>
            <a:r>
              <a:rPr lang="fr-FR" dirty="0"/>
              <a:t> </a:t>
            </a:r>
            <a:r>
              <a:rPr lang="fr-FR" dirty="0">
                <a:solidFill>
                  <a:srgbClr val="175991"/>
                </a:solidFill>
              </a:rPr>
              <a:t>– None</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split an </a:t>
            </a:r>
            <a:r>
              <a:rPr lang="fr-FR" dirty="0" err="1"/>
              <a:t>internal</a:t>
            </a:r>
            <a:r>
              <a:rPr lang="fr-FR" dirty="0"/>
              <a:t> </a:t>
            </a:r>
            <a:r>
              <a:rPr lang="fr-FR" dirty="0" err="1"/>
              <a:t>node</a:t>
            </a:r>
            <a:r>
              <a:rPr lang="fr-FR" dirty="0"/>
              <a:t> </a:t>
            </a:r>
            <a:r>
              <a:rPr lang="fr-FR" dirty="0">
                <a:solidFill>
                  <a:srgbClr val="175991"/>
                </a:solidFill>
              </a:rPr>
              <a:t>– 2</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a:t>
            </a:r>
            <a:r>
              <a:rPr lang="fr-FR" dirty="0" err="1"/>
              <a:t>be</a:t>
            </a:r>
            <a:r>
              <a:rPr lang="fr-FR" dirty="0"/>
              <a:t> at a </a:t>
            </a:r>
            <a:r>
              <a:rPr lang="fr-FR" dirty="0" err="1"/>
              <a:t>leaf</a:t>
            </a:r>
            <a:r>
              <a:rPr lang="fr-FR" dirty="0"/>
              <a:t> </a:t>
            </a:r>
            <a:r>
              <a:rPr lang="fr-FR" dirty="0" err="1"/>
              <a:t>node</a:t>
            </a:r>
            <a:r>
              <a:rPr lang="fr-FR" dirty="0"/>
              <a:t> </a:t>
            </a:r>
            <a:r>
              <a:rPr lang="fr-FR" dirty="0">
                <a:solidFill>
                  <a:srgbClr val="175991"/>
                </a:solidFill>
              </a:rPr>
              <a:t>– 1</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Threshold</a:t>
            </a:r>
            <a:r>
              <a:rPr lang="fr-FR" dirty="0"/>
              <a:t>: </a:t>
            </a:r>
            <a:r>
              <a:rPr lang="fr-FR" dirty="0" err="1"/>
              <a:t>Selection</a:t>
            </a:r>
            <a:r>
              <a:rPr lang="fr-FR" dirty="0"/>
              <a:t> of variables </a:t>
            </a:r>
            <a:r>
              <a:rPr lang="fr-FR" dirty="0" err="1"/>
              <a:t>with</a:t>
            </a:r>
            <a:r>
              <a:rPr lang="fr-FR" dirty="0"/>
              <a:t> an importance score </a:t>
            </a:r>
            <a:r>
              <a:rPr lang="fr-FR" dirty="0" err="1"/>
              <a:t>above</a:t>
            </a:r>
            <a:r>
              <a:rPr lang="fr-FR" dirty="0"/>
              <a:t> a certain value </a:t>
            </a:r>
            <a:r>
              <a:rPr lang="fr-FR" dirty="0">
                <a:solidFill>
                  <a:srgbClr val="175991"/>
                </a:solidFill>
              </a:rPr>
              <a:t>– </a:t>
            </a:r>
            <a:r>
              <a:rPr lang="fr-FR" dirty="0" err="1">
                <a:solidFill>
                  <a:srgbClr val="175991"/>
                </a:solidFill>
              </a:rPr>
              <a:t>Threshold</a:t>
            </a:r>
            <a:r>
              <a:rPr lang="fr-FR" dirty="0">
                <a:solidFill>
                  <a:srgbClr val="175991"/>
                </a:solidFill>
              </a:rPr>
              <a:t> set at 0.05</a:t>
            </a:r>
          </a:p>
          <a:p>
            <a:pPr marL="285750" indent="-285750">
              <a:buFont typeface="Wingdings" panose="05000000000000000000" pitchFamily="2" charset="2"/>
              <a:buChar char="Ø"/>
            </a:pPr>
            <a:endParaRPr lang="fr-FR" dirty="0">
              <a:solidFill>
                <a:srgbClr val="175991"/>
              </a:solidFill>
            </a:endParaRP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2" name="Rectangle 1">
            <a:extLst>
              <a:ext uri="{FF2B5EF4-FFF2-40B4-BE49-F238E27FC236}">
                <a16:creationId xmlns:a16="http://schemas.microsoft.com/office/drawing/2014/main" id="{CB8065E9-C272-9E95-3FC2-2CC8B243FC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155846067"/>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604588991"/>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7C84118F-812A-FB12-ADA5-8A625F5728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5" name="Image 4">
            <a:extLst>
              <a:ext uri="{FF2B5EF4-FFF2-40B4-BE49-F238E27FC236}">
                <a16:creationId xmlns:a16="http://schemas.microsoft.com/office/drawing/2014/main" id="{2B2981FE-193D-4765-0E24-53B1D7C3638A}"/>
              </a:ext>
            </a:extLst>
          </p:cNvPr>
          <p:cNvPicPr>
            <a:picLocks noChangeAspect="1"/>
          </p:cNvPicPr>
          <p:nvPr/>
        </p:nvPicPr>
        <p:blipFill>
          <a:blip r:embed="rId5"/>
          <a:stretch>
            <a:fillRect/>
          </a:stretch>
        </p:blipFill>
        <p:spPr>
          <a:xfrm>
            <a:off x="9604001" y="6201819"/>
            <a:ext cx="1759695" cy="359121"/>
          </a:xfrm>
          <a:prstGeom prst="rect">
            <a:avLst/>
          </a:prstGeom>
        </p:spPr>
      </p:pic>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80685686"/>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139065315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6C187CF8-65EB-D813-D559-6AFD2242D7E8}"/>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4" name="Image 3">
            <a:extLst>
              <a:ext uri="{FF2B5EF4-FFF2-40B4-BE49-F238E27FC236}">
                <a16:creationId xmlns:a16="http://schemas.microsoft.com/office/drawing/2014/main" id="{354209E6-BF47-4C3F-39F0-774492A8A886}"/>
              </a:ext>
            </a:extLst>
          </p:cNvPr>
          <p:cNvPicPr>
            <a:picLocks noChangeAspect="1"/>
          </p:cNvPicPr>
          <p:nvPr/>
        </p:nvPicPr>
        <p:blipFill>
          <a:blip r:embed="rId5"/>
          <a:stretch>
            <a:fillRect/>
          </a:stretch>
        </p:blipFill>
        <p:spPr>
          <a:xfrm>
            <a:off x="4383813" y="5962472"/>
            <a:ext cx="1117600" cy="381000"/>
          </a:xfrm>
          <a:prstGeom prst="rect">
            <a:avLst/>
          </a:prstGeom>
        </p:spPr>
      </p:pic>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a:buFont typeface="Wingdings" panose="05000000000000000000" pitchFamily="2" charset="2"/>
              <a:buChar char="Ø"/>
            </a:pPr>
            <a:r>
              <a:rPr lang="en-US" noProof="0" dirty="0"/>
              <a:t>Addition of the Energy Star Score to the input variables</a:t>
            </a:r>
          </a:p>
          <a:p>
            <a:pPr marL="285750" indent="-285750">
              <a:buFont typeface="Wingdings" panose="05000000000000000000" pitchFamily="2" charset="2"/>
              <a:buChar char="Ø"/>
            </a:pPr>
            <a:endParaRPr lang="en-US" sz="1400" noProof="0" dirty="0"/>
          </a:p>
          <a:p>
            <a:r>
              <a:rPr lang="en-US" sz="1600" b="1" noProof="0" dirty="0"/>
              <a:t>Degrades the quality of the predictions</a:t>
            </a:r>
            <a:endParaRPr lang="en-US" sz="1600" noProof="0" dirty="0"/>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600" dirty="0"/>
              <a:t>Addition of the Energy Star Score to the input variables</a:t>
            </a:r>
          </a:p>
          <a:p>
            <a:pPr marL="285750" indent="-285750">
              <a:buFont typeface="Wingdings" panose="05000000000000000000" pitchFamily="2" charset="2"/>
              <a:buChar char="Ø"/>
            </a:pPr>
            <a:endParaRPr lang="fr-FR" sz="1400" dirty="0"/>
          </a:p>
          <a:p>
            <a:r>
              <a:rPr lang="fr-FR" b="1" dirty="0"/>
              <a:t>Has no impact on </a:t>
            </a:r>
            <a:r>
              <a:rPr lang="fr-FR" b="1" dirty="0" err="1"/>
              <a:t>prediction</a:t>
            </a:r>
            <a:r>
              <a:rPr lang="fr-FR" b="1" dirty="0"/>
              <a:t> performance</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Consumption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5" name="Rectangle 4">
            <a:extLst>
              <a:ext uri="{FF2B5EF4-FFF2-40B4-BE49-F238E27FC236}">
                <a16:creationId xmlns:a16="http://schemas.microsoft.com/office/drawing/2014/main" id="{3212374F-7583-A9AB-E7EF-947C190E757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2260348"/>
            <a:ext cx="11418887" cy="3046988"/>
          </a:xfrm>
          <a:prstGeom prst="rect">
            <a:avLst/>
          </a:prstGeom>
          <a:noFill/>
        </p:spPr>
        <p:txBody>
          <a:bodyPr wrap="square" rtlCol="0">
            <a:spAutoFit/>
          </a:bodyPr>
          <a:lstStyle/>
          <a:p>
            <a:pPr marL="285750" indent="-285750">
              <a:buFont typeface="Wingdings" pitchFamily="2" charset="2"/>
              <a:buChar char="Ø"/>
            </a:pPr>
            <a:r>
              <a:rPr lang="fr-FR" sz="2000" dirty="0" err="1"/>
              <a:t>Inconclusive</a:t>
            </a:r>
            <a:r>
              <a:rPr lang="fr-FR" sz="2000" dirty="0"/>
              <a:t> </a:t>
            </a:r>
            <a:r>
              <a:rPr lang="fr-FR" sz="2000" dirty="0" err="1"/>
              <a:t>results</a:t>
            </a:r>
            <a:r>
              <a:rPr lang="fr-FR" sz="2000" dirty="0"/>
              <a:t> – R² </a:t>
            </a:r>
            <a:r>
              <a:rPr lang="fr-FR" sz="2000" dirty="0" err="1"/>
              <a:t>does</a:t>
            </a:r>
            <a:r>
              <a:rPr lang="fr-FR" sz="2000" dirty="0"/>
              <a:t> not </a:t>
            </a:r>
            <a:r>
              <a:rPr lang="fr-FR" sz="2000" dirty="0" err="1"/>
              <a:t>exceed</a:t>
            </a:r>
            <a:r>
              <a:rPr lang="fr-FR" sz="2000" dirty="0"/>
              <a:t> 0.64 </a:t>
            </a:r>
            <a:r>
              <a:rPr lang="fr-FR" sz="1600" dirty="0"/>
              <a:t>(At least 0.7 </a:t>
            </a:r>
            <a:r>
              <a:rPr lang="fr-FR" sz="1600" dirty="0" err="1"/>
              <a:t>is</a:t>
            </a:r>
            <a:r>
              <a:rPr lang="fr-FR" sz="1600" dirty="0"/>
              <a:t> </a:t>
            </a:r>
            <a:r>
              <a:rPr lang="fr-FR" sz="1600" dirty="0" err="1"/>
              <a:t>usually</a:t>
            </a:r>
            <a:r>
              <a:rPr lang="fr-FR" sz="1600" dirty="0"/>
              <a:t> </a:t>
            </a:r>
            <a:r>
              <a:rPr lang="fr-FR" sz="1600" dirty="0" err="1"/>
              <a:t>required</a:t>
            </a:r>
            <a:r>
              <a:rPr lang="fr-FR" sz="1600" dirty="0"/>
              <a:t> to </a:t>
            </a:r>
            <a:r>
              <a:rPr lang="fr-FR" sz="1600" dirty="0" err="1"/>
              <a:t>deploy</a:t>
            </a:r>
            <a:r>
              <a:rPr lang="fr-FR" sz="1600" dirty="0"/>
              <a:t> a model in production)</a:t>
            </a:r>
          </a:p>
          <a:p>
            <a:pPr marL="742950" lvl="1" indent="-285750">
              <a:buFont typeface="Wingdings" panose="05000000000000000000" pitchFamily="2" charset="2"/>
              <a:buChar char="Ø"/>
            </a:pPr>
            <a:r>
              <a:rPr lang="fr-FR" sz="1600" dirty="0"/>
              <a:t>Limited </a:t>
            </a:r>
            <a:r>
              <a:rPr lang="fr-FR" sz="1600" dirty="0" err="1"/>
              <a:t>number</a:t>
            </a:r>
            <a:r>
              <a:rPr lang="fr-FR" sz="1600" dirty="0"/>
              <a:t> of buildings: (Non-</a:t>
            </a:r>
            <a:r>
              <a:rPr lang="fr-FR" sz="1600" dirty="0" err="1"/>
              <a:t>residential</a:t>
            </a:r>
            <a:r>
              <a:rPr lang="fr-FR" sz="1600" dirty="0"/>
              <a:t> buildings </a:t>
            </a:r>
            <a:r>
              <a:rPr lang="fr-FR" sz="1600" dirty="0" err="1"/>
              <a:t>represent</a:t>
            </a:r>
            <a:r>
              <a:rPr lang="fr-FR" sz="1600" dirty="0"/>
              <a:t> 1,668 </a:t>
            </a:r>
            <a:r>
              <a:rPr lang="fr-FR" sz="1600" dirty="0" err="1"/>
              <a:t>rows</a:t>
            </a:r>
            <a:r>
              <a:rPr lang="fr-FR" sz="1600" dirty="0"/>
              <a:t> — a </a:t>
            </a:r>
            <a:r>
              <a:rPr lang="fr-FR" sz="1600" dirty="0" err="1"/>
              <a:t>small</a:t>
            </a:r>
            <a:r>
              <a:rPr lang="fr-FR" sz="1600" dirty="0"/>
              <a:t> </a:t>
            </a:r>
            <a:r>
              <a:rPr lang="fr-FR" sz="1600" dirty="0" err="1"/>
              <a:t>sample</a:t>
            </a:r>
            <a:r>
              <a:rPr lang="fr-FR" sz="1600" dirty="0"/>
              <a:t>)</a:t>
            </a:r>
          </a:p>
          <a:p>
            <a:pPr marL="742950" lvl="1" indent="-285750">
              <a:buFont typeface="Wingdings" panose="05000000000000000000" pitchFamily="2" charset="2"/>
              <a:buChar char="Ø"/>
            </a:pPr>
            <a:endParaRPr lang="fr-FR" sz="1600" dirty="0"/>
          </a:p>
          <a:p>
            <a:endParaRPr lang="fr-FR" sz="2000" dirty="0"/>
          </a:p>
          <a:p>
            <a:pPr marL="285750" indent="-285750">
              <a:buFont typeface="Wingdings" panose="05000000000000000000" pitchFamily="2" charset="2"/>
              <a:buChar char="Ø"/>
            </a:pPr>
            <a:r>
              <a:rPr lang="fr-FR" sz="2000" dirty="0"/>
              <a:t>ML </a:t>
            </a:r>
            <a:r>
              <a:rPr lang="fr-FR" sz="2000" dirty="0" err="1"/>
              <a:t>improvement</a:t>
            </a:r>
            <a:r>
              <a:rPr lang="fr-FR" sz="2000" dirty="0"/>
              <a:t> </a:t>
            </a:r>
            <a:r>
              <a:rPr lang="fr-FR" sz="2000" dirty="0" err="1"/>
              <a:t>opportunities</a:t>
            </a:r>
            <a:r>
              <a:rPr lang="fr-FR" sz="2000" dirty="0"/>
              <a:t>:</a:t>
            </a:r>
          </a:p>
          <a:p>
            <a:pPr marL="742950" lvl="1" indent="-285750">
              <a:buFont typeface="Wingdings" panose="05000000000000000000" pitchFamily="2" charset="2"/>
              <a:buChar char="Ø"/>
            </a:pPr>
            <a:r>
              <a:rPr lang="fr-FR" sz="2000" dirty="0" err="1"/>
              <a:t>Improved</a:t>
            </a:r>
            <a:r>
              <a:rPr lang="fr-FR" sz="2000" dirty="0"/>
              <a:t> </a:t>
            </a:r>
            <a:r>
              <a:rPr lang="fr-FR" sz="2000" dirty="0" err="1"/>
              <a:t>feature</a:t>
            </a:r>
            <a:r>
              <a:rPr lang="fr-FR" sz="2000" dirty="0"/>
              <a:t> engineering</a:t>
            </a:r>
          </a:p>
          <a:p>
            <a:pPr marL="742950" lvl="1" indent="-285750">
              <a:buFont typeface="Wingdings" panose="05000000000000000000" pitchFamily="2" charset="2"/>
              <a:buChar char="Ø"/>
            </a:pPr>
            <a:r>
              <a:rPr lang="fr-FR" sz="2000" dirty="0"/>
              <a:t>More </a:t>
            </a:r>
            <a:r>
              <a:rPr lang="fr-FR" sz="2000" dirty="0" err="1"/>
              <a:t>thorough</a:t>
            </a:r>
            <a:r>
              <a:rPr lang="fr-FR" sz="2000" dirty="0"/>
              <a:t> </a:t>
            </a:r>
            <a:r>
              <a:rPr lang="fr-FR" sz="2000" dirty="0" err="1"/>
              <a:t>hyperparameter</a:t>
            </a:r>
            <a:r>
              <a:rPr lang="fr-FR" sz="2000" dirty="0"/>
              <a:t> tuning </a:t>
            </a:r>
            <a:r>
              <a:rPr lang="fr-FR" sz="1600" dirty="0"/>
              <a:t>(Note: </a:t>
            </a:r>
            <a:r>
              <a:rPr lang="fr-FR" sz="1600" dirty="0" err="1"/>
              <a:t>Some</a:t>
            </a:r>
            <a:r>
              <a:rPr lang="fr-FR" sz="1600" dirty="0"/>
              <a:t> </a:t>
            </a:r>
            <a:r>
              <a:rPr lang="fr-FR" sz="1600" dirty="0" err="1"/>
              <a:t>hyperparameter</a:t>
            </a:r>
            <a:r>
              <a:rPr lang="fr-FR" sz="1600" dirty="0"/>
              <a:t> </a:t>
            </a:r>
            <a:r>
              <a:rPr lang="fr-FR" sz="1600" dirty="0" err="1"/>
              <a:t>searches</a:t>
            </a:r>
            <a:r>
              <a:rPr lang="fr-FR" sz="1600" dirty="0"/>
              <a:t> </a:t>
            </a:r>
            <a:r>
              <a:rPr lang="fr-FR" sz="1600" dirty="0" err="1"/>
              <a:t>take</a:t>
            </a:r>
            <a:r>
              <a:rPr lang="fr-FR" sz="1600" dirty="0"/>
              <a:t> a long time to </a:t>
            </a:r>
            <a:r>
              <a:rPr lang="fr-FR" sz="1600" dirty="0" err="1"/>
              <a:t>complete</a:t>
            </a:r>
            <a:r>
              <a:rPr lang="fr-FR" sz="1600" dirty="0"/>
              <a:t>)</a:t>
            </a:r>
          </a:p>
          <a:p>
            <a:pPr marL="742950" lvl="1" indent="-285750">
              <a:buFont typeface="Wingdings" panose="05000000000000000000" pitchFamily="2" charset="2"/>
              <a:buChar char="Ø"/>
            </a:pPr>
            <a:r>
              <a:rPr lang="fr-FR" sz="2000" dirty="0" err="1"/>
              <a:t>Testing</a:t>
            </a:r>
            <a:r>
              <a:rPr lang="fr-FR" sz="2000" dirty="0"/>
              <a:t> </a:t>
            </a:r>
            <a:r>
              <a:rPr lang="fr-FR" sz="2000" dirty="0" err="1"/>
              <a:t>other</a:t>
            </a:r>
            <a:r>
              <a:rPr lang="fr-FR" sz="2000" dirty="0"/>
              <a:t> types of </a:t>
            </a:r>
            <a:r>
              <a:rPr lang="fr-FR" sz="2000" dirty="0" err="1"/>
              <a:t>regression</a:t>
            </a:r>
            <a:r>
              <a:rPr lang="fr-FR" sz="2000" dirty="0"/>
              <a:t> </a:t>
            </a:r>
            <a:r>
              <a:rPr lang="fr-FR" sz="2000" dirty="0" err="1"/>
              <a:t>models</a:t>
            </a:r>
            <a:endParaRPr lang="fr-FR" sz="2000" dirty="0"/>
          </a:p>
          <a:p>
            <a:endParaRPr lang="fr-FR" sz="2000" dirty="0"/>
          </a:p>
          <a:p>
            <a:endParaRPr lang="fr-FR" sz="2000" dirty="0"/>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en-US" noProof="0" dirty="0"/>
              <a:t>Thank you</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pitchFamily="34" charset="0"/>
              </a:rPr>
              <a:t>1. Problem statement</a:t>
            </a:r>
            <a:endParaRPr lang="fr-FR" dirty="0">
              <a:latin typeface="Avenir Next Condensed" panose="020B0506020202020204"/>
              <a:cs typeface="Arabic Typesetting" panose="020F0502020204030204" pitchFamily="34" charset="0"/>
            </a:endParaRP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2852</TotalTime>
  <Words>1507</Words>
  <Application>Microsoft Macintosh PowerPoint</Application>
  <PresentationFormat>Grand écran</PresentationFormat>
  <Paragraphs>280</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Sommaire </vt:lpstr>
      <vt:lpstr>1. Problem statement</vt:lpstr>
      <vt:lpstr>Objectives</vt:lpstr>
      <vt:lpstr>2. Provided data</vt:lpstr>
      <vt:lpstr>Relevés structurels et énergétiques</vt:lpstr>
      <vt:lpstr>Energy assessments</vt:lpstr>
      <vt:lpstr>Target Variables</vt:lpstr>
      <vt:lpstr>3. Data Cleaning and Preliminary Analysis</vt:lpstr>
      <vt:lpstr>Nettoyage &amp; Analyses préliminaires</vt:lpstr>
      <vt:lpstr>Nettoyage &amp; Analyses préliminaires</vt:lpstr>
      <vt:lpstr>Nettoyage &amp; Analyses préliminaires</vt:lpstr>
      <vt:lpstr>Categorical variable transformation </vt:lpstr>
      <vt:lpstr>Categorical variable transformation </vt:lpstr>
      <vt:lpstr>Categorical variable transformation ENCODING </vt:lpstr>
      <vt:lpstr>Métriques de suppression</vt:lpstr>
      <vt:lpstr>4. ModELING</vt:lpstr>
      <vt:lpstr>Models selection</vt:lpstr>
      <vt:lpstr>Process</vt:lpstr>
      <vt:lpstr>Random Forest</vt:lpstr>
      <vt:lpstr>Random Forest  Selection of model hyperparameters</vt:lpstr>
      <vt:lpstr>5. Results</vt:lpstr>
      <vt:lpstr>All Models – Consumption</vt:lpstr>
      <vt:lpstr>All Models – Emissions</vt:lpstr>
      <vt:lpstr>Random forest– hyperparameters</vt:lpstr>
      <vt:lpstr>Energy star score - Consumption</vt:lpstr>
      <vt:lpstr>Energy star score - émissions</vt:lpstr>
      <vt:lpstr>Energy Star Score</vt:lpstr>
      <vt:lpstr>6. 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372</cp:revision>
  <dcterms:created xsi:type="dcterms:W3CDTF">2024-05-17T07:19:39Z</dcterms:created>
  <dcterms:modified xsi:type="dcterms:W3CDTF">2025-04-18T23:35:15Z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